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chemeClr val="accent1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ot air balloons viewed from below against a blue sky"/>
          <p:cNvSpPr/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Close-up of the top of a hot air balloon viewed from above"/>
          <p:cNvSpPr/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Hot air balloons viewed from below against a blue sky"/>
          <p:cNvSpPr/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ot air balloons viewed from below against a blue sky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lose-up of the top of a hot air balloon viewed from above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hot air balloon viewed from below"/>
          <p:cNvSpPr/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Hot air balloons viewed from below against a blue sky"/>
          <p:cNvSpPr/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346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Close-up of the top of a hot air balloon viewed from above" descr="Close-up of the top of a hot air balloon viewed from above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39" t="20007" r="3070" b="26214"/>
          <a:stretch>
            <a:fillRect/>
          </a:stretch>
        </p:blipFill>
        <p:spPr>
          <a:xfrm rot="20580000">
            <a:off x="-1472353" y="-3264934"/>
            <a:ext cx="27328706" cy="202458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170" y="0"/>
                </a:moveTo>
                <a:lnTo>
                  <a:pt x="0" y="13994"/>
                </a:lnTo>
                <a:lnTo>
                  <a:pt x="18430" y="21600"/>
                </a:lnTo>
                <a:lnTo>
                  <a:pt x="21600" y="7606"/>
                </a:lnTo>
                <a:lnTo>
                  <a:pt x="3170" y="0"/>
                </a:lnTo>
                <a:close/>
              </a:path>
            </a:pathLst>
          </a:custGeom>
          <a:effectLst>
            <a:outerShdw sx="100000" sy="100000" kx="0" ky="0" algn="b" rotWithShape="0" blurRad="520700" dist="25400" dir="5400000">
              <a:srgbClr val="000000">
                <a:alpha val="50000"/>
              </a:srgbClr>
            </a:outerShdw>
          </a:effectLst>
        </p:spPr>
      </p:pic>
      <p:sp>
        <p:nvSpPr>
          <p:cNvPr id="152" name="Nirukti - Viṣṇu Sahasranāma"/>
          <p:cNvSpPr txBox="1"/>
          <p:nvPr>
            <p:ph type="title"/>
          </p:nvPr>
        </p:nvSpPr>
        <p:spPr>
          <a:xfrm>
            <a:off x="2249884" y="9102526"/>
            <a:ext cx="19884232" cy="2009974"/>
          </a:xfrm>
          <a:prstGeom prst="rect">
            <a:avLst/>
          </a:prstGeom>
          <a:solidFill>
            <a:srgbClr val="DEE3DF"/>
          </a:solidFill>
          <a:ln w="63500">
            <a:solidFill>
              <a:srgbClr val="000000"/>
            </a:solidFill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/>
          <a:lstStyle>
            <a:lvl1pPr>
              <a:def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Nirukti - Viṣṇu Sahasranāma</a:t>
            </a:r>
          </a:p>
        </p:txBody>
      </p:sp>
      <p:sp>
        <p:nvSpPr>
          <p:cNvPr id="153" name="A Sanskrit word-analysis system with NLP integration"/>
          <p:cNvSpPr txBox="1"/>
          <p:nvPr>
            <p:ph type="body" sz="quarter" idx="1"/>
          </p:nvPr>
        </p:nvSpPr>
        <p:spPr>
          <a:xfrm>
            <a:off x="2997001" y="11297156"/>
            <a:ext cx="18389998" cy="1116951"/>
          </a:xfrm>
          <a:prstGeom prst="rect">
            <a:avLst/>
          </a:prstGeom>
          <a:solidFill>
            <a:srgbClr val="DEE3DF"/>
          </a:solidFill>
          <a:ln w="63500">
            <a:solidFill>
              <a:srgbClr val="000000"/>
            </a:solidFill>
          </a:ln>
        </p:spPr>
        <p:txBody>
          <a:bodyPr/>
          <a:lstStyle>
            <a:lvl1pPr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A Sanskrit word-analysis system with NLP integration</a:t>
            </a:r>
          </a:p>
        </p:txBody>
      </p:sp>
      <p:sp>
        <p:nvSpPr>
          <p:cNvPr id="154" name="Mukunda Hari"/>
          <p:cNvSpPr txBox="1"/>
          <p:nvPr/>
        </p:nvSpPr>
        <p:spPr>
          <a:xfrm>
            <a:off x="9716095" y="12598762"/>
            <a:ext cx="4951810" cy="1116952"/>
          </a:xfrm>
          <a:prstGeom prst="rect">
            <a:avLst/>
          </a:prstGeom>
          <a:solidFill>
            <a:srgbClr val="DEE3DF"/>
          </a:solidFill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825500">
              <a:defRPr b="1" sz="5500">
                <a:solidFill>
                  <a:schemeClr val="accent6">
                    <a:satOff val="-16844"/>
                    <a:lumOff val="-30747"/>
                  </a:schemeClr>
                </a:solidFill>
              </a:defRPr>
            </a:lvl1pPr>
          </a:lstStyle>
          <a:p>
            <a:pPr/>
            <a:r>
              <a:t>Mukunda Hari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5D5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Web-based interface using Streamlit…"/>
          <p:cNvSpPr txBox="1"/>
          <p:nvPr>
            <p:ph type="body" idx="1"/>
          </p:nvPr>
        </p:nvSpPr>
        <p:spPr>
          <a:xfrm>
            <a:off x="2117087" y="2974718"/>
            <a:ext cx="20149826" cy="8256630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</a:pPr>
            <a:r>
              <a:t>Web-based interface using Streamlit</a:t>
            </a:r>
          </a:p>
          <a:p>
            <a:pPr marL="228600" indent="-228600">
              <a:buSzPct val="100000"/>
            </a:pPr>
            <a:r>
              <a:t>Expansion to other Sanskrit texts</a:t>
            </a:r>
          </a:p>
          <a:p>
            <a:pPr marL="228600" indent="-228600">
              <a:buSzPct val="100000"/>
            </a:pPr>
            <a:r>
              <a:t>Advanced machine learning for pattern recognition</a:t>
            </a:r>
          </a:p>
          <a:p>
            <a:pPr marL="228600" indent="-228600">
              <a:buSzPct val="100000"/>
            </a:pPr>
            <a:r>
              <a:t>Etymology tree visualizations</a:t>
            </a:r>
          </a:p>
          <a:p>
            <a:pPr marL="228600" indent="-228600">
              <a:buSzPct val="100000"/>
            </a:pPr>
            <a:r>
              <a:t>Mobile application development</a:t>
            </a:r>
          </a:p>
          <a:p>
            <a:pPr marL="228600" indent="-228600">
              <a:buSzPct val="100000"/>
            </a:pPr>
            <a:r>
              <a:t>Voice interface for questions and answers</a:t>
            </a:r>
          </a:p>
        </p:txBody>
      </p:sp>
      <p:sp>
        <p:nvSpPr>
          <p:cNvPr id="188" name="Future Enhancements"/>
          <p:cNvSpPr txBox="1"/>
          <p:nvPr>
            <p:ph type="title"/>
          </p:nvPr>
        </p:nvSpPr>
        <p:spPr>
          <a:xfrm>
            <a:off x="2787310" y="1081683"/>
            <a:ext cx="16058785" cy="1435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Future Enhancements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5D5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The Nirukti project demonstrates how modern AI techniques can make ancient linguistic traditions more accessible and interactive, preserving cultural heritage while embracing technological innovation."/>
          <p:cNvSpPr txBox="1"/>
          <p:nvPr>
            <p:ph type="body" idx="1"/>
          </p:nvPr>
        </p:nvSpPr>
        <p:spPr>
          <a:xfrm>
            <a:off x="2117087" y="2370795"/>
            <a:ext cx="20149826" cy="8256631"/>
          </a:xfrm>
          <a:prstGeom prst="rect">
            <a:avLst/>
          </a:prstGeom>
        </p:spPr>
        <p:txBody>
          <a:bodyPr/>
          <a:lstStyle>
            <a:lvl1pPr marL="228600" indent="-228600">
              <a:buSzPct val="100000"/>
              <a:defRPr sz="3400"/>
            </a:lvl1pPr>
          </a:lstStyle>
          <a:p>
            <a:pPr/>
            <a:r>
              <a:t>The Nirukti project demonstrates how modern AI techniques can make ancient linguistic traditions more accessible and interactive, preserving cultural heritage while embracing technological innovation.</a:t>
            </a:r>
          </a:p>
        </p:txBody>
      </p:sp>
      <p:sp>
        <p:nvSpPr>
          <p:cNvPr id="191" name="Conclusion"/>
          <p:cNvSpPr txBox="1"/>
          <p:nvPr>
            <p:ph type="title"/>
          </p:nvPr>
        </p:nvSpPr>
        <p:spPr>
          <a:xfrm>
            <a:off x="2312799" y="628741"/>
            <a:ext cx="16058785" cy="1435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Conclusion</a:t>
            </a:r>
          </a:p>
        </p:txBody>
      </p:sp>
      <p:pic>
        <p:nvPicPr>
          <p:cNvPr id="192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628" t="6816" r="0" b="3667"/>
          <a:stretch>
            <a:fillRect/>
          </a:stretch>
        </p:blipFill>
        <p:spPr>
          <a:xfrm>
            <a:off x="2071489" y="3624018"/>
            <a:ext cx="20240826" cy="88573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5D5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hank You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Thank You</a:t>
            </a:r>
          </a:p>
        </p:txBody>
      </p:sp>
      <p:sp>
        <p:nvSpPr>
          <p:cNvPr id="195" name="Mukunda Hari…"/>
          <p:cNvSpPr txBox="1"/>
          <p:nvPr>
            <p:ph type="body" idx="21"/>
          </p:nvPr>
        </p:nvSpPr>
        <p:spPr>
          <a:xfrm>
            <a:off x="1206500" y="8262180"/>
            <a:ext cx="21971000" cy="479260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Mukunda Hari</a:t>
            </a:r>
          </a:p>
          <a:p>
            <a:pPr/>
            <a:r>
              <a:t>6th Sem,</a:t>
            </a:r>
          </a:p>
          <a:p>
            <a:pPr/>
            <a:r>
              <a:t>BCA,</a:t>
            </a:r>
          </a:p>
          <a:p>
            <a:pPr/>
            <a:r>
              <a:t>BMSCCM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5D5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roject 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Project Overview</a:t>
            </a:r>
          </a:p>
        </p:txBody>
      </p:sp>
      <p:sp>
        <p:nvSpPr>
          <p:cNvPr id="157" name="Computational analysis of the thousand names of Lord Vishnu…"/>
          <p:cNvSpPr txBox="1"/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pPr marL="228600" indent="-228600" defTabSz="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t>Computational analysis of the thousand names of Lord Vishnu</a:t>
            </a:r>
          </a:p>
          <a:p>
            <a:pPr marL="228600" indent="-228600" defTabSz="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t>Bridge between ancient Sanskrit linguistics and modern technology</a:t>
            </a:r>
          </a:p>
          <a:p>
            <a:pPr marL="228600" indent="-228600" defTabSz="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t>Interactive system using Natural Language Processing (NLP)</a:t>
            </a:r>
          </a:p>
          <a:p>
            <a:pPr marL="228600" indent="-228600" defTabSz="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t>Educational tool for Sanskrit students and enthusiasts</a:t>
            </a:r>
          </a:p>
          <a:p>
            <a:pPr marL="228600" indent="-228600" defTabSz="457200">
              <a:lnSpc>
                <a:spcPct val="150000"/>
              </a:lnSpc>
              <a:spcBef>
                <a:spcPts val="0"/>
              </a:spcBef>
              <a:buSzPct val="100000"/>
            </a:pPr>
            <a:r>
              <a:t>Foundation for broader Sanskrit computational analysis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5D5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Understanding Vishnu Sahasranāma"/>
          <p:cNvSpPr txBox="1"/>
          <p:nvPr>
            <p:ph type="body" idx="21"/>
          </p:nvPr>
        </p:nvSpPr>
        <p:spPr>
          <a:xfrm>
            <a:off x="2787310" y="2377083"/>
            <a:ext cx="9779001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660400">
              <a:defRPr sz="4400"/>
            </a:lvl1pPr>
          </a:lstStyle>
          <a:p>
            <a:pPr/>
            <a:r>
              <a:t>Understanding Vishnu Sahasranāma</a:t>
            </a:r>
          </a:p>
        </p:txBody>
      </p:sp>
      <p:sp>
        <p:nvSpPr>
          <p:cNvPr id="160" name="Collection of 1000 predominant names of Bhagavān Viṣṇu…"/>
          <p:cNvSpPr txBox="1"/>
          <p:nvPr>
            <p:ph type="body" sz="half" idx="1"/>
          </p:nvPr>
        </p:nvSpPr>
        <p:spPr>
          <a:xfrm>
            <a:off x="2787310" y="4377687"/>
            <a:ext cx="9779001" cy="8256631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  <a:defRPr sz="4400"/>
            </a:pPr>
            <a:r>
              <a:t>Collection of 1000 predominant names of Bhagavān Viṣṇu</a:t>
            </a:r>
          </a:p>
          <a:p>
            <a:pPr marL="228600" indent="-228600">
              <a:buSzPct val="100000"/>
              <a:defRPr sz="4400"/>
            </a:pPr>
            <a:r>
              <a:t>Found in the Anuśasana Parva of the Mahābhārata</a:t>
            </a:r>
          </a:p>
          <a:p>
            <a:pPr marL="228600" indent="-228600">
              <a:buSzPct val="100000"/>
              <a:defRPr sz="4400"/>
            </a:pPr>
            <a:r>
              <a:t>Each name describes different qualities of Nārāyaṇa</a:t>
            </a:r>
          </a:p>
          <a:p>
            <a:pPr marL="228600" indent="-228600">
              <a:buSzPct val="100000"/>
              <a:defRPr sz="4400"/>
            </a:pPr>
            <a:r>
              <a:t>A prominent text in Vaiṣṇavism and is chanted daily</a:t>
            </a:r>
          </a:p>
        </p:txBody>
      </p:sp>
      <p:sp>
        <p:nvSpPr>
          <p:cNvPr id="161" name="What is Vishnu Sahasranāma?"/>
          <p:cNvSpPr txBox="1"/>
          <p:nvPr>
            <p:ph type="title"/>
          </p:nvPr>
        </p:nvSpPr>
        <p:spPr>
          <a:xfrm>
            <a:off x="2787310" y="1081683"/>
            <a:ext cx="9779001" cy="1435101"/>
          </a:xfrm>
          <a:prstGeom prst="rect">
            <a:avLst/>
          </a:prstGeom>
        </p:spPr>
        <p:txBody>
          <a:bodyPr/>
          <a:lstStyle>
            <a:lvl1pPr defTabSz="1560536">
              <a:defRPr spc="-108" sz="544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What is Vishnu Sahasranāma?</a:t>
            </a:r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14487" y="1072234"/>
            <a:ext cx="6820211" cy="103721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5D5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roject Objectiv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5500">
              <a:lnSpc>
                <a:spcPct val="100000"/>
              </a:lnSpc>
              <a:defRPr spc="0" sz="5500"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Project Objectives</a:t>
            </a:r>
          </a:p>
        </p:txBody>
      </p:sp>
      <p:sp>
        <p:nvSpPr>
          <p:cNvPr id="165" name="Develop a functional Sanskrit name analyzer…"/>
          <p:cNvSpPr txBox="1"/>
          <p:nvPr>
            <p:ph type="body" idx="1"/>
          </p:nvPr>
        </p:nvSpPr>
        <p:spPr>
          <a:xfrm>
            <a:off x="1206500" y="2729994"/>
            <a:ext cx="21971000" cy="8256012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</a:pPr>
            <a:r>
              <a:t>Develop a functional Sanskrit name analyzer</a:t>
            </a:r>
          </a:p>
          <a:p>
            <a:pPr marL="228600" indent="-228600">
              <a:buSzPct val="100000"/>
            </a:pPr>
            <a:r>
              <a:t>Create modular Python-based system with grammatical breakdowns</a:t>
            </a:r>
          </a:p>
          <a:p>
            <a:pPr marL="228600" indent="-228600">
              <a:buSzPct val="100000"/>
            </a:pPr>
            <a:r>
              <a:t>Implement NLP-powered conversational interface</a:t>
            </a:r>
          </a:p>
          <a:p>
            <a:pPr marL="228600" indent="-228600">
              <a:buSzPct val="100000"/>
            </a:pPr>
            <a:r>
              <a:t>Demonstrate computational methods in Sanskrit linguistics</a:t>
            </a:r>
          </a:p>
          <a:p>
            <a:pPr marL="228600" indent="-228600">
              <a:buSzPct val="100000"/>
            </a:pPr>
            <a:r>
              <a:t>Establish foundation for future expansion</a:t>
            </a:r>
          </a:p>
          <a:p>
            <a:pPr marL="228600" indent="-228600">
              <a:buSzPct val="100000"/>
            </a:pPr>
            <a:r>
              <a:t>Create accessible educational tool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5D5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ystem Architecture"/>
          <p:cNvSpPr txBox="1"/>
          <p:nvPr>
            <p:ph type="body" idx="21"/>
          </p:nvPr>
        </p:nvSpPr>
        <p:spPr>
          <a:xfrm>
            <a:off x="2648989" y="1202387"/>
            <a:ext cx="9779001" cy="93478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System Architecture</a:t>
            </a:r>
          </a:p>
        </p:txBody>
      </p:sp>
      <p:sp>
        <p:nvSpPr>
          <p:cNvPr id="168" name="Python-based core system…"/>
          <p:cNvSpPr txBox="1"/>
          <p:nvPr>
            <p:ph type="body" sz="half" idx="1"/>
          </p:nvPr>
        </p:nvSpPr>
        <p:spPr>
          <a:xfrm>
            <a:off x="2392107" y="2729685"/>
            <a:ext cx="11768908" cy="8550099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</a:pPr>
            <a:r>
              <a:t>Python-based core system</a:t>
            </a:r>
          </a:p>
          <a:p>
            <a:pPr marL="228600" indent="-228600">
              <a:buSzPct val="100000"/>
            </a:pPr>
            <a:r>
              <a:t>JSON data storage for names and analysis</a:t>
            </a:r>
          </a:p>
          <a:p>
            <a:pPr marL="228600" indent="-228600">
              <a:buSzPct val="100000"/>
            </a:pPr>
            <a:r>
              <a:t>NLP processing using spaCy and NLTK</a:t>
            </a:r>
          </a:p>
          <a:p>
            <a:pPr marL="228600" indent="-228600">
              <a:buSzPct val="100000"/>
            </a:pPr>
            <a:r>
              <a:t>Conversational interface for natural language queries</a:t>
            </a:r>
          </a:p>
          <a:p>
            <a:pPr marL="228600" indent="-228600">
              <a:buSzPct val="100000"/>
            </a:pPr>
            <a:r>
              <a:t>Terminal-based UI (with future GUI possibilities using frameworks)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027917" y="977408"/>
            <a:ext cx="5645369" cy="117611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5D5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anskrit Linguistic Data Structure"/>
          <p:cNvSpPr txBox="1"/>
          <p:nvPr>
            <p:ph type="body" idx="21"/>
          </p:nvPr>
        </p:nvSpPr>
        <p:spPr>
          <a:xfrm>
            <a:off x="2767550" y="2554924"/>
            <a:ext cx="12794890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Sanskrit Linguistic Data Structure</a:t>
            </a:r>
          </a:p>
        </p:txBody>
      </p:sp>
      <p:sp>
        <p:nvSpPr>
          <p:cNvPr id="172" name="Each name contains:…"/>
          <p:cNvSpPr txBox="1"/>
          <p:nvPr>
            <p:ph type="body" sz="half" idx="1"/>
          </p:nvPr>
        </p:nvSpPr>
        <p:spPr>
          <a:xfrm>
            <a:off x="2787310" y="3883684"/>
            <a:ext cx="12098114" cy="8256631"/>
          </a:xfrm>
          <a:prstGeom prst="rect">
            <a:avLst/>
          </a:prstGeom>
        </p:spPr>
        <p:txBody>
          <a:bodyPr/>
          <a:lstStyle/>
          <a:p>
            <a:pPr marL="228600" indent="-228600">
              <a:buSzPct val="100000"/>
            </a:pPr>
            <a:r>
              <a:t>Each name contains:</a:t>
            </a:r>
          </a:p>
          <a:p>
            <a:pPr marL="228600" indent="-228600">
              <a:buSzPct val="100000"/>
            </a:pPr>
          </a:p>
          <a:p>
            <a:pPr marL="228600" indent="-228600">
              <a:buSzPct val="100000"/>
            </a:pPr>
          </a:p>
          <a:p>
            <a:pPr marL="228600" indent="-228600">
              <a:buSzPct val="100000"/>
            </a:pPr>
          </a:p>
          <a:p>
            <a:pPr marL="228600" indent="-228600">
              <a:buSzPct val="100000"/>
            </a:pPr>
            <a:r>
              <a:t>IAST standard for accurate transliteration</a:t>
            </a:r>
          </a:p>
          <a:p>
            <a:pPr marL="228600" indent="-228600">
              <a:buSzPct val="100000"/>
            </a:pPr>
            <a:r>
              <a:t>Structured to enable computational analysis</a:t>
            </a:r>
          </a:p>
        </p:txBody>
      </p:sp>
      <p:sp>
        <p:nvSpPr>
          <p:cNvPr id="173" name="Data Structure"/>
          <p:cNvSpPr txBox="1"/>
          <p:nvPr>
            <p:ph type="title"/>
          </p:nvPr>
        </p:nvSpPr>
        <p:spPr>
          <a:xfrm>
            <a:off x="2787310" y="1081683"/>
            <a:ext cx="9779001" cy="1435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Data Structure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6571" r="0" b="0"/>
          <a:stretch>
            <a:fillRect/>
          </a:stretch>
        </p:blipFill>
        <p:spPr>
          <a:xfrm>
            <a:off x="1303139" y="5153818"/>
            <a:ext cx="21777695" cy="34085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5D5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Natural Language Processing and it’s capabilities"/>
          <p:cNvSpPr txBox="1"/>
          <p:nvPr>
            <p:ph type="body" idx="21"/>
          </p:nvPr>
        </p:nvSpPr>
        <p:spPr>
          <a:xfrm>
            <a:off x="2767550" y="2554924"/>
            <a:ext cx="17681277" cy="9347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Natural Language Processing and it’s capabilities</a:t>
            </a:r>
          </a:p>
        </p:txBody>
      </p:sp>
      <p:sp>
        <p:nvSpPr>
          <p:cNvPr id="177" name="Transforming a dictionary lookup into an intelligent conversational system…"/>
          <p:cNvSpPr txBox="1"/>
          <p:nvPr>
            <p:ph type="body" idx="1"/>
          </p:nvPr>
        </p:nvSpPr>
        <p:spPr>
          <a:xfrm>
            <a:off x="2117087" y="4002245"/>
            <a:ext cx="20149826" cy="8256630"/>
          </a:xfrm>
          <a:prstGeom prst="rect">
            <a:avLst/>
          </a:prstGeom>
        </p:spPr>
        <p:txBody>
          <a:bodyPr/>
          <a:lstStyle/>
          <a:p>
            <a:pPr marL="457200" indent="-228600">
              <a:buClr>
                <a:srgbClr val="000000"/>
              </a:buClr>
              <a:buSzPct val="100000"/>
            </a:pPr>
            <a:r>
              <a:t>Transforming a dictionary lookup into an intelligent conversational system</a:t>
            </a:r>
          </a:p>
          <a:p>
            <a:pPr marL="457200" indent="-228600">
              <a:buClr>
                <a:srgbClr val="000000"/>
              </a:buClr>
              <a:buSzPct val="100000"/>
            </a:pPr>
            <a:r>
              <a:t>Query Understanding: Interpreting natural language questions</a:t>
            </a:r>
          </a:p>
          <a:p>
            <a:pPr marL="457200" indent="-228600">
              <a:buClr>
                <a:srgbClr val="000000"/>
              </a:buClr>
              <a:buSzPct val="100000"/>
            </a:pPr>
            <a:r>
              <a:t>Semantic Search: Finding names based on concepts</a:t>
            </a:r>
          </a:p>
          <a:p>
            <a:pPr marL="457200" indent="-228600">
              <a:buClr>
                <a:srgbClr val="000000"/>
              </a:buClr>
              <a:buSzPct val="100000"/>
            </a:pPr>
            <a:r>
              <a:t>Fuzzy Matching: Handling spelling variations</a:t>
            </a:r>
          </a:p>
          <a:p>
            <a:pPr marL="457200" indent="-228600">
              <a:buClr>
                <a:srgbClr val="000000"/>
              </a:buClr>
              <a:buSzPct val="100000"/>
            </a:pPr>
            <a:r>
              <a:t>Context Awareness: Maintaining conversation flow</a:t>
            </a:r>
          </a:p>
          <a:p>
            <a:pPr marL="457200" indent="-228600">
              <a:buClr>
                <a:srgbClr val="000000"/>
              </a:buClr>
              <a:buSzPct val="100000"/>
            </a:pPr>
            <a:r>
              <a:t>Natural Language Responses: Generating appropriate answers</a:t>
            </a:r>
          </a:p>
        </p:txBody>
      </p:sp>
      <p:sp>
        <p:nvSpPr>
          <p:cNvPr id="178" name="NLP Components &amp; Features"/>
          <p:cNvSpPr txBox="1"/>
          <p:nvPr>
            <p:ph type="title"/>
          </p:nvPr>
        </p:nvSpPr>
        <p:spPr>
          <a:xfrm>
            <a:off x="2787310" y="1081683"/>
            <a:ext cx="16058785" cy="1435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NLP Components &amp; Features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5D5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ython programming language…"/>
          <p:cNvSpPr txBox="1"/>
          <p:nvPr>
            <p:ph type="body" idx="1"/>
          </p:nvPr>
        </p:nvSpPr>
        <p:spPr>
          <a:xfrm>
            <a:off x="2117087" y="2974718"/>
            <a:ext cx="20149826" cy="8256630"/>
          </a:xfrm>
          <a:prstGeom prst="rect">
            <a:avLst/>
          </a:prstGeom>
        </p:spPr>
        <p:txBody>
          <a:bodyPr/>
          <a:lstStyle/>
          <a:p>
            <a:pPr marL="914400" indent="-914400">
              <a:buSzPct val="100000"/>
            </a:pPr>
            <a:r>
              <a:t>Python programming language</a:t>
            </a:r>
          </a:p>
          <a:p>
            <a:pPr marL="914400" indent="-914400">
              <a:buSzPct val="100000"/>
            </a:pPr>
            <a:r>
              <a:t>spaCy for linguistic processing</a:t>
            </a:r>
          </a:p>
          <a:p>
            <a:pPr marL="914400" indent="-914400">
              <a:buSzPct val="100000"/>
            </a:pPr>
            <a:r>
              <a:t>Custom algorithms for Sanskrit terminology</a:t>
            </a:r>
          </a:p>
          <a:p>
            <a:pPr marL="914400" indent="-914400">
              <a:buSzPct val="100000"/>
            </a:pPr>
            <a:r>
              <a:t>Meaning-to-name mapping for concept searching</a:t>
            </a:r>
          </a:p>
          <a:p>
            <a:pPr marL="914400" indent="-914400">
              <a:buSzPct val="100000"/>
            </a:pPr>
            <a:r>
              <a:t>GitHub for version control</a:t>
            </a:r>
          </a:p>
        </p:txBody>
      </p:sp>
      <p:sp>
        <p:nvSpPr>
          <p:cNvPr id="181" name="Technical Implementation"/>
          <p:cNvSpPr txBox="1"/>
          <p:nvPr>
            <p:ph type="title"/>
          </p:nvPr>
        </p:nvSpPr>
        <p:spPr>
          <a:xfrm>
            <a:off x="2787310" y="1081683"/>
            <a:ext cx="16058785" cy="1435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Technical Implementation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D5D5D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&quot;What does Vishnu mean?&quot;…"/>
          <p:cNvSpPr txBox="1"/>
          <p:nvPr>
            <p:ph type="body" sz="half" idx="1"/>
          </p:nvPr>
        </p:nvSpPr>
        <p:spPr>
          <a:xfrm>
            <a:off x="3648378" y="5002172"/>
            <a:ext cx="17087244" cy="6076342"/>
          </a:xfrm>
          <a:prstGeom prst="rect">
            <a:avLst/>
          </a:prstGeom>
          <a:solidFill>
            <a:srgbClr val="FFFFFF"/>
          </a:solidFill>
        </p:spPr>
        <p:txBody>
          <a:bodyPr/>
          <a:lstStyle/>
          <a:p>
            <a:pPr marL="1409700" indent="-1270000">
              <a:buFont typeface="Times Roman"/>
              <a:defRPr i="1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"What does Vishnu mean?"</a:t>
            </a:r>
          </a:p>
          <a:p>
            <a:pPr marL="1409700" indent="-1270000">
              <a:buFont typeface="Times Roman"/>
              <a:defRPr i="1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"Tell me about names related to creation"</a:t>
            </a:r>
          </a:p>
          <a:p>
            <a:pPr marL="1409700" indent="-1270000">
              <a:buFont typeface="Times Roman"/>
              <a:defRPr i="1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"Show me the grammatical breakdown of Paramātmā"</a:t>
            </a:r>
          </a:p>
          <a:p>
            <a:pPr marL="1409700" indent="-1270000">
              <a:buFont typeface="Times Roman"/>
              <a:defRPr i="1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"What is the etymology of Keśavaḥ?"</a:t>
            </a:r>
          </a:p>
          <a:p>
            <a:pPr marL="1409700" indent="-1270000">
              <a:buFont typeface="Times Roman"/>
              <a:defRPr i="1">
                <a:solidFill>
                  <a:schemeClr val="accent3">
                    <a:hueOff val="914338"/>
                    <a:satOff val="31515"/>
                    <a:lumOff val="-30790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"Which names refer to protection?”</a:t>
            </a:r>
          </a:p>
        </p:txBody>
      </p:sp>
      <p:sp>
        <p:nvSpPr>
          <p:cNvPr id="184" name="Example Interactions"/>
          <p:cNvSpPr txBox="1"/>
          <p:nvPr>
            <p:ph type="title"/>
          </p:nvPr>
        </p:nvSpPr>
        <p:spPr>
          <a:xfrm>
            <a:off x="2787310" y="1081683"/>
            <a:ext cx="16058785" cy="14351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>
                    <a:lumOff val="-29866"/>
                  </a:schemeClr>
                </a:solidFill>
              </a:defRPr>
            </a:lvl1pPr>
          </a:lstStyle>
          <a:p>
            <a:pPr/>
            <a:r>
              <a:t>Example Interactions</a:t>
            </a:r>
          </a:p>
        </p:txBody>
      </p:sp>
      <p:sp>
        <p:nvSpPr>
          <p:cNvPr id="185" name="Examples of how users can interact with the system:"/>
          <p:cNvSpPr txBox="1"/>
          <p:nvPr/>
        </p:nvSpPr>
        <p:spPr>
          <a:xfrm>
            <a:off x="2723355" y="2916523"/>
            <a:ext cx="1444173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90000"/>
              </a:lnSpc>
              <a:spcBef>
                <a:spcPts val="4500"/>
              </a:spcBef>
              <a:defRPr sz="4800">
                <a:solidFill>
                  <a:srgbClr val="000000"/>
                </a:solidFill>
              </a:defRPr>
            </a:lvl1pPr>
          </a:lstStyle>
          <a:p>
            <a:pPr/>
            <a:r>
              <a:t>Examples of how users can interact with the system: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